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7" r:id="rId2"/>
    <p:sldId id="258" r:id="rId3"/>
    <p:sldId id="259" r:id="rId4"/>
    <p:sldId id="273" r:id="rId5"/>
    <p:sldId id="263" r:id="rId6"/>
    <p:sldId id="274" r:id="rId7"/>
    <p:sldId id="261" r:id="rId8"/>
    <p:sldId id="262" r:id="rId9"/>
    <p:sldId id="264" r:id="rId10"/>
    <p:sldId id="267" r:id="rId11"/>
    <p:sldId id="277" r:id="rId12"/>
    <p:sldId id="265" r:id="rId13"/>
    <p:sldId id="268" r:id="rId14"/>
    <p:sldId id="269" r:id="rId15"/>
    <p:sldId id="275" r:id="rId16"/>
    <p:sldId id="266" r:id="rId17"/>
    <p:sldId id="270" r:id="rId18"/>
    <p:sldId id="260" r:id="rId19"/>
    <p:sldId id="271" r:id="rId20"/>
    <p:sldId id="276" r:id="rId21"/>
    <p:sldId id="272" r:id="rId22"/>
    <p:sldId id="279" r:id="rId23"/>
    <p:sldId id="278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86477" autoAdjust="0"/>
  </p:normalViewPr>
  <p:slideViewPr>
    <p:cSldViewPr>
      <p:cViewPr>
        <p:scale>
          <a:sx n="70" d="100"/>
          <a:sy n="70" d="100"/>
        </p:scale>
        <p:origin x="-1386" y="-3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0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0B8A8-DCA2-4CD7-84FB-6C754123145D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453E9-C2AE-4301-85DD-B7AC961B8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4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542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0"/>
            <a:ext cx="7772400" cy="1335081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67001"/>
            <a:ext cx="6400800" cy="11049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85850"/>
            <a:ext cx="2057400" cy="3365500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85850"/>
            <a:ext cx="6019800" cy="3365501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35524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9" y="3152694"/>
            <a:ext cx="2876429" cy="535520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3056467"/>
            <a:ext cx="5544515" cy="637604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3065672"/>
            <a:ext cx="5467980" cy="580704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3055631"/>
            <a:ext cx="3308000" cy="488662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3043916"/>
            <a:ext cx="8723376" cy="997406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1847670"/>
            <a:ext cx="7772400" cy="1143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078086"/>
            <a:ext cx="6417734" cy="70485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009394"/>
            <a:ext cx="3822192" cy="2585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09394"/>
            <a:ext cx="3822192" cy="2585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3" y="2571751"/>
            <a:ext cx="3820055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71751"/>
            <a:ext cx="3822192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7406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686050"/>
            <a:ext cx="3352800" cy="142875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1714500"/>
            <a:ext cx="3352800" cy="939546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371600"/>
            <a:ext cx="3904076" cy="28575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6" y="254000"/>
            <a:ext cx="3812645" cy="1822451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4" y="2089150"/>
            <a:ext cx="3818467" cy="18161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028700"/>
            <a:ext cx="3566160" cy="219456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185166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259572"/>
            <a:ext cx="8723376" cy="997406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4687623"/>
            <a:ext cx="378669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10EA31A-D8C3-43E9-8223-70FBED6C81C3}" type="datetimeFigureOut">
              <a:rPr lang="en-US" smtClean="0"/>
              <a:t>06-Nov-20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9" y="4687623"/>
            <a:ext cx="378669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4687623"/>
            <a:ext cx="11618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9580CC77-274C-4870-ABD2-34757DB0AB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8" y="2006600"/>
            <a:ext cx="7408333" cy="258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0033" y="2628901"/>
            <a:ext cx="7620000" cy="2362200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US" sz="3400" b="1" dirty="0">
                <a:solidFill>
                  <a:srgbClr val="C00000"/>
                </a:solidFill>
              </a:rPr>
              <a:t>                       by</a:t>
            </a:r>
          </a:p>
          <a:p>
            <a:r>
              <a:rPr lang="en-US" sz="3400" b="1" dirty="0">
                <a:solidFill>
                  <a:srgbClr val="C00000"/>
                </a:solidFill>
              </a:rPr>
              <a:t>                      </a:t>
            </a:r>
            <a:r>
              <a:rPr lang="en-US" sz="34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: RAHATUL ISLAM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                                 </a:t>
            </a:r>
            <a:r>
              <a:rPr lang="en-US" sz="2400" dirty="0">
                <a:solidFill>
                  <a:srgbClr val="002060"/>
                </a:solidFill>
              </a:rPr>
              <a:t>B.Sc. Engineering Dept. of </a:t>
            </a:r>
            <a:r>
              <a:rPr lang="en-US" sz="3100" b="1" i="1" dirty="0">
                <a:solidFill>
                  <a:srgbClr val="FF25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I</a:t>
            </a:r>
            <a:r>
              <a:rPr lang="en-US" sz="3100" b="1" i="1" dirty="0">
                <a:solidFill>
                  <a:srgbClr val="5EEC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</a:t>
            </a:r>
            <a:r>
              <a:rPr lang="en-US" sz="3100" b="1" i="1" dirty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</a:t>
            </a:r>
            <a:r>
              <a:rPr lang="en-US" sz="2500" b="1" i="1" dirty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US" sz="2400" dirty="0">
                <a:solidFill>
                  <a:srgbClr val="002060"/>
                </a:solidFill>
              </a:rPr>
              <a:t>at </a:t>
            </a:r>
            <a:r>
              <a:rPr lang="en-US" sz="3100" b="1" i="1" dirty="0">
                <a:solidFill>
                  <a:srgbClr val="5EEC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</a:t>
            </a:r>
            <a:r>
              <a:rPr lang="en-US" sz="3100" b="1" i="1" dirty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</a:t>
            </a:r>
            <a:r>
              <a:rPr lang="en-US" sz="3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</a:t>
            </a:r>
            <a:r>
              <a:rPr lang="en-US" sz="31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</a:t>
            </a:r>
            <a:r>
              <a:rPr lang="en-US" sz="2400" b="1" dirty="0">
                <a:solidFill>
                  <a:schemeClr val="tx1"/>
                </a:solidFill>
              </a:rPr>
              <a:t>.</a:t>
            </a:r>
          </a:p>
          <a:p>
            <a:endParaRPr lang="en-US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                                Gmail ID :</a:t>
            </a:r>
            <a:r>
              <a:rPr lang="en-US" sz="24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rahatul.ice.09.pust@gmail.com</a:t>
            </a:r>
          </a:p>
          <a:p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                                     Mobile No : 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017902-24950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58922" y="228600"/>
            <a:ext cx="7467600" cy="23431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78479" tIns="39240" rIns="78479" bIns="39240" rtlCol="0" anchor="ctr"/>
          <a:lstStyle/>
          <a:p>
            <a:pPr algn="ctr"/>
            <a:r>
              <a:rPr lang="en-US" sz="7500" b="1" i="1" dirty="0">
                <a:solidFill>
                  <a:srgbClr val="5EEC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</a:t>
            </a:r>
            <a:r>
              <a:rPr lang="en-US" sz="7500" b="1" i="1" dirty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</a:t>
            </a:r>
            <a:r>
              <a:rPr lang="en-US" sz="75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</a:t>
            </a:r>
            <a:r>
              <a:rPr lang="en-US" sz="75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</a:t>
            </a:r>
            <a:r>
              <a:rPr lang="en-US" sz="75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</a:t>
            </a:r>
            <a:r>
              <a:rPr lang="en-US" sz="7500" b="1" i="1" dirty="0">
                <a:solidFill>
                  <a:srgbClr val="FF25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</a:t>
            </a:r>
            <a:r>
              <a:rPr lang="en-US" sz="75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</a:t>
            </a:r>
            <a:r>
              <a:rPr lang="en-US" sz="27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endParaRPr lang="en-US" sz="2700" b="1" i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US" sz="4100" b="1" i="1" spc="43" dirty="0" smtClean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5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</a:t>
            </a:r>
            <a:r>
              <a:rPr lang="en-US" sz="1000" b="1" i="1" spc="43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i="1" spc="43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/>
            </a:r>
            <a:br>
              <a:rPr lang="en-US" b="1" i="1" spc="43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</a:br>
            <a:endParaRPr lang="en-US" sz="4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4" descr="14"/>
          <p:cNvPicPr>
            <a:picLocks noChangeAspect="1" noChangeArrowheads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4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394053">
            <a:off x="549045" y="2331417"/>
            <a:ext cx="2209800" cy="1657350"/>
          </a:xfrm>
          <a:prstGeom prst="rect">
            <a:avLst/>
          </a:prstGeom>
          <a:solidFill>
            <a:schemeClr val="accent1"/>
          </a:solidFill>
          <a:scene3d>
            <a:camera prst="isometricOffAxis1Right"/>
            <a:lightRig rig="threePt" dir="t"/>
          </a:scene3d>
          <a:sp3d extrusionH="76200">
            <a:bevelT prst="artDeco"/>
            <a:extrusionClr>
              <a:schemeClr val="bg1"/>
            </a:extrusionClr>
          </a:sp3d>
        </p:spPr>
      </p:pic>
      <p:sp>
        <p:nvSpPr>
          <p:cNvPr id="9" name="TextBox 8"/>
          <p:cNvSpPr txBox="1"/>
          <p:nvPr/>
        </p:nvSpPr>
        <p:spPr>
          <a:xfrm>
            <a:off x="2057403" y="1983706"/>
            <a:ext cx="6338817" cy="941021"/>
          </a:xfrm>
          <a:prstGeom prst="rect">
            <a:avLst/>
          </a:prstGeom>
          <a:noFill/>
        </p:spPr>
        <p:txBody>
          <a:bodyPr wrap="square" lIns="78479" tIns="39240" rIns="78479" bIns="39240" rtlCol="0">
            <a:spAutoFit/>
          </a:bodyPr>
          <a:lstStyle/>
          <a:p>
            <a:r>
              <a:rPr lang="en-US" b="1" i="1" spc="43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</a:t>
            </a:r>
            <a:r>
              <a:rPr lang="en-US" sz="3800" b="1" i="1" spc="43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PROBLEMS</a:t>
            </a:r>
            <a:endParaRPr lang="en-US" sz="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1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8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8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8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8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 t="20170" r="7054"/>
          <a:stretch/>
        </p:blipFill>
        <p:spPr>
          <a:xfrm>
            <a:off x="0" y="2114551"/>
            <a:ext cx="9144000" cy="3028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15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List of HTML </a:t>
            </a:r>
            <a:endParaRPr lang="en-US" sz="1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8" r="14416"/>
          <a:stretch/>
        </p:blipFill>
        <p:spPr>
          <a:xfrm>
            <a:off x="1" y="2114550"/>
            <a:ext cx="9144000" cy="3028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895600" y="1363871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8964"/>
            <a:ext cx="9144000" cy="3044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5867400" y="3105150"/>
            <a:ext cx="182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0000"/>
                </a:solidFill>
              </a:rPr>
              <a:t>1</a:t>
            </a:r>
            <a:endParaRPr lang="en-US" sz="8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114550"/>
            <a:ext cx="9143998" cy="3028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6705600" y="2224373"/>
            <a:ext cx="182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0000"/>
                </a:solidFill>
              </a:rPr>
              <a:t>2</a:t>
            </a:r>
            <a:endParaRPr lang="en-US" sz="8800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098964"/>
            <a:ext cx="9143998" cy="3025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781800" y="1602352"/>
            <a:ext cx="182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0000"/>
                </a:solidFill>
              </a:rPr>
              <a:t>3</a:t>
            </a:r>
            <a:endParaRPr lang="en-US" sz="8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5600" y="1363871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" y="2114551"/>
            <a:ext cx="9143998" cy="3139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2148655"/>
            <a:ext cx="2666998" cy="3044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43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8" grpId="0"/>
      <p:bldP spid="11" grpId="0"/>
      <p:bldP spid="13" grpId="0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69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6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n-US" sz="69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 </a:t>
            </a:r>
            <a:r>
              <a:rPr lang="en-US" sz="8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8848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9" b="24798"/>
          <a:stretch/>
        </p:blipFill>
        <p:spPr>
          <a:xfrm>
            <a:off x="0" y="2038351"/>
            <a:ext cx="9144000" cy="3105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Image adding of HTML 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4" b="24930"/>
          <a:stretch/>
        </p:blipFill>
        <p:spPr>
          <a:xfrm>
            <a:off x="0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1"/>
            <a:ext cx="9144000" cy="3093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895600" y="1303258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1"/>
            <a:ext cx="4572000" cy="3080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38351"/>
            <a:ext cx="4572000" cy="3080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1"/>
            <a:ext cx="9144000" cy="3054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2895600" y="1303257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1"/>
            <a:ext cx="9144000" cy="3054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492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635"/>
            <a:ext cx="9144000" cy="3203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d</a:t>
            </a:r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iv of HTML 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1204542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04542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635"/>
            <a:ext cx="9144000" cy="3203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128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444"/>
            <a:ext cx="9144000" cy="3132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Audio &amp; Video of HTML 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1276351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1276350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443"/>
            <a:ext cx="9144000" cy="3147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121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69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6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n-US" sz="69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 </a:t>
            </a:r>
            <a:r>
              <a:rPr lang="en-US" sz="8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8848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" t="22819" b="8281"/>
          <a:stretch/>
        </p:blipFill>
        <p:spPr>
          <a:xfrm>
            <a:off x="2" y="2190750"/>
            <a:ext cx="9143999" cy="2952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Hyperlink of HTML </a:t>
            </a:r>
            <a:endParaRPr lang="en-US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12668" r="7795" b="22262"/>
          <a:stretch/>
        </p:blipFill>
        <p:spPr>
          <a:xfrm>
            <a:off x="2" y="2190750"/>
            <a:ext cx="9143999" cy="2952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24287" r="4598" b="5966"/>
          <a:stretch/>
        </p:blipFill>
        <p:spPr>
          <a:xfrm>
            <a:off x="2" y="2190750"/>
            <a:ext cx="9143999" cy="2952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2819400" y="1455658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Example-1&gt;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2"/>
            <a:ext cx="9144000" cy="2940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2819400" y="1455657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&lt;Output-1&gt;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190750"/>
            <a:ext cx="9143999" cy="2940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2819400" y="1443533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&lt;Example-2&gt;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90752"/>
            <a:ext cx="9144000" cy="2952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2802082" y="1443532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&lt;Output-2&gt;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90752"/>
            <a:ext cx="9144001" cy="2919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44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7162"/>
            <a:ext cx="9144000" cy="3075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IFrame of HTML </a:t>
            </a:r>
            <a:endParaRPr lang="en-US" sz="8800" dirty="0"/>
          </a:p>
        </p:txBody>
      </p:sp>
      <p:sp>
        <p:nvSpPr>
          <p:cNvPr id="5" name="TextBox 4"/>
          <p:cNvSpPr txBox="1"/>
          <p:nvPr/>
        </p:nvSpPr>
        <p:spPr>
          <a:xfrm>
            <a:off x="2867891" y="1223593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7891" y="1232252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344"/>
            <a:ext cx="9144000" cy="3176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64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69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6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n-US" sz="69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 </a:t>
            </a:r>
            <a:r>
              <a:rPr lang="en-US" sz="8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5931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5500"/>
            <a:ext cx="9144000" cy="3203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Table of HTML </a:t>
            </a:r>
            <a:endParaRPr lang="en-US" sz="9600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1204543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Example-1&gt;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1200674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&lt;Output-1&gt;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122"/>
            <a:ext cx="9144000" cy="3226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2895600" y="1204543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&lt;Example-2&gt;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636"/>
            <a:ext cx="9144000" cy="3203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895600" y="1204543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&lt;Output-2&gt;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563"/>
            <a:ext cx="9144000" cy="3203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899064" y="1234908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&lt;Example-3&gt;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99684"/>
            <a:ext cx="9144001" cy="3226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2899064" y="1194673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&lt;Output-3&gt;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12329"/>
            <a:ext cx="9143999" cy="32137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2909455" y="1208646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&lt;Ezample-4&gt;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7" y="1928378"/>
            <a:ext cx="9143998" cy="3226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2899064" y="1208645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&lt;Output-4&gt;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9" y="1939636"/>
            <a:ext cx="9144000" cy="3226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493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69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- 1</a:t>
            </a:r>
          </a:p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 </a:t>
            </a:r>
            <a:r>
              <a:rPr lang="en-US" sz="8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27886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69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6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6</a:t>
            </a:r>
            <a:endParaRPr lang="en-US" sz="69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 </a:t>
            </a:r>
            <a:r>
              <a:rPr lang="en-US" sz="8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8848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" t="22819" r="3395" b="14575"/>
          <a:stretch/>
        </p:blipFill>
        <p:spPr>
          <a:xfrm>
            <a:off x="0" y="2036618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Form of HTML 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"/>
          <a:stretch/>
        </p:blipFill>
        <p:spPr>
          <a:xfrm>
            <a:off x="0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19067" r="4070" b="5807"/>
          <a:stretch/>
        </p:blipFill>
        <p:spPr>
          <a:xfrm>
            <a:off x="0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2895600" y="1303258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038350"/>
            <a:ext cx="9143999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019800" y="1885950"/>
            <a:ext cx="167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0000"/>
                </a:solidFill>
              </a:rPr>
              <a:t>1</a:t>
            </a:r>
            <a:endParaRPr lang="en-US" sz="8800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381000" y="2144375"/>
            <a:ext cx="167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0000"/>
                </a:solidFill>
              </a:rPr>
              <a:t>2</a:t>
            </a:r>
            <a:endParaRPr lang="en-US" sz="8800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172200" y="2038350"/>
            <a:ext cx="167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0000"/>
                </a:solidFill>
              </a:rPr>
              <a:t>3</a:t>
            </a:r>
            <a:endParaRPr lang="en-US" sz="8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5600" y="1317808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019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/>
      <p:bldP spid="11" grpId="0"/>
      <p:bldP spid="13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9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800" dirty="0"/>
          </a:p>
          <a:p>
            <a:pPr lvl="8"/>
            <a:r>
              <a:rPr lang="en-US" sz="3200" b="1" dirty="0" smtClean="0">
                <a:solidFill>
                  <a:srgbClr val="C00000"/>
                </a:solidFill>
              </a:rPr>
              <a:t>www.w3School.com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Reference by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63430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220200" cy="5200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220200" cy="5200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77" y="0"/>
            <a:ext cx="9240577" cy="5200650"/>
          </a:xfrm>
          <a:prstGeom prst="ellipse">
            <a:avLst/>
          </a:prstGeom>
          <a:ln w="190500" cap="rnd">
            <a:solidFill>
              <a:schemeClr val="bg2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2527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t="26234" r="1903" b="15392"/>
          <a:stretch/>
        </p:blipFill>
        <p:spPr>
          <a:xfrm>
            <a:off x="2" y="1962150"/>
            <a:ext cx="9143999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Introduction of HTML </a:t>
            </a:r>
            <a:endParaRPr lang="en-US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33572" r="2473" b="5982"/>
          <a:stretch/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" t="23522" r="2472" b="3298"/>
          <a:stretch/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3" t="24371" r="5016" b="4465"/>
          <a:stretch/>
        </p:blipFill>
        <p:spPr>
          <a:xfrm>
            <a:off x="2" y="1962150"/>
            <a:ext cx="9143999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62150"/>
            <a:ext cx="9143998" cy="3196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" t="22486" r="3461"/>
          <a:stretch/>
        </p:blipFill>
        <p:spPr>
          <a:xfrm>
            <a:off x="152400" y="2114550"/>
            <a:ext cx="8839200" cy="28933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6741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" t="25655"/>
          <a:stretch/>
        </p:blipFill>
        <p:spPr>
          <a:xfrm>
            <a:off x="228601" y="2038350"/>
            <a:ext cx="8686801" cy="2895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Main Contain of HTML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3851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t="22488" r="6148"/>
          <a:stretch/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Basic Structure of HTML 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" t="19161" r="1509" b="5155"/>
          <a:stretch/>
        </p:blipFill>
        <p:spPr>
          <a:xfrm>
            <a:off x="0" y="1943100"/>
            <a:ext cx="9144000" cy="32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263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69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6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n-US" sz="69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7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 </a:t>
            </a:r>
            <a:r>
              <a:rPr lang="en-US" sz="8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8848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7" b="5981"/>
          <a:stretch/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Tag &amp; Elements of HTML 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7550" r="2020" b="3434"/>
          <a:stretch/>
        </p:blipFill>
        <p:spPr>
          <a:xfrm>
            <a:off x="1" y="1962150"/>
            <a:ext cx="9144000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7" r="14812" b="12334"/>
          <a:stretch/>
        </p:blipFill>
        <p:spPr>
          <a:xfrm>
            <a:off x="2" y="1962151"/>
            <a:ext cx="9143998" cy="3124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" t="2646" r="12784" b="8251"/>
          <a:stretch/>
        </p:blipFill>
        <p:spPr>
          <a:xfrm>
            <a:off x="2" y="1962151"/>
            <a:ext cx="9144001" cy="3098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895600" y="1204543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62152"/>
            <a:ext cx="9143998" cy="3181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6096000" y="1809751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FF0000"/>
                </a:solidFill>
              </a:rPr>
              <a:t>1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52"/>
            <a:ext cx="9144000" cy="3124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6657639" y="1733551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FF0000"/>
                </a:solidFill>
              </a:rPr>
              <a:t>2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962151"/>
            <a:ext cx="9143997" cy="3181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6260054" y="3133190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FF0000"/>
                </a:solidFill>
              </a:rPr>
              <a:t>3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95600" y="1227059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427"/>
            <a:ext cx="4572000" cy="3151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0" name="Straight Connector 19"/>
          <p:cNvCxnSpPr>
            <a:stCxn id="15" idx="0"/>
            <a:endCxn id="15" idx="2"/>
          </p:cNvCxnSpPr>
          <p:nvPr/>
        </p:nvCxnSpPr>
        <p:spPr>
          <a:xfrm>
            <a:off x="4572001" y="1962151"/>
            <a:ext cx="0" cy="31813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39" y="1962151"/>
            <a:ext cx="4555861" cy="31976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90800" y="2571751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FF0000"/>
                </a:solidFill>
              </a:rPr>
              <a:t>1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3367" y="2571751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FF0000"/>
                </a:solidFill>
              </a:rPr>
              <a:t>2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2" grpId="0"/>
      <p:bldP spid="14" grpId="0"/>
      <p:bldP spid="16" grpId="0"/>
      <p:bldP spid="17" grpId="0" animBg="1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 b="2319"/>
          <a:stretch/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Attribute of HTML </a:t>
            </a:r>
            <a:endParaRPr lang="en-US" sz="8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t="33436" r="2960" b="26389"/>
          <a:stretch/>
        </p:blipFill>
        <p:spPr>
          <a:xfrm>
            <a:off x="2" y="1962150"/>
            <a:ext cx="9143999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-1" y="1962150"/>
            <a:ext cx="9143999" cy="35394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Style </a:t>
            </a:r>
            <a:r>
              <a:rPr lang="en-US" sz="3200" dirty="0">
                <a:solidFill>
                  <a:srgbClr val="FF0000"/>
                </a:solidFill>
              </a:rPr>
              <a:t>=“</a:t>
            </a:r>
            <a:r>
              <a:rPr lang="en-US" sz="3200" dirty="0" err="1">
                <a:solidFill>
                  <a:srgbClr val="FF0000"/>
                </a:solidFill>
              </a:rPr>
              <a:t>text-align:center</a:t>
            </a:r>
            <a:r>
              <a:rPr lang="en-US" sz="3200" dirty="0">
                <a:solidFill>
                  <a:srgbClr val="FF0000"/>
                </a:solidFill>
              </a:rPr>
              <a:t> ;Font-size:34px;Font-Family:Castellar;width:34px;height:22px;Bancground-color:red;color:blue”</a:t>
            </a: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600" y="1204543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2909455" y="1197617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130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06601"/>
            <a:ext cx="9144000" cy="31369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Entity is a symbol of imaginary subject. Visible in the webpage </a:t>
            </a:r>
            <a:r>
              <a:rPr lang="en-US" dirty="0"/>
              <a:t>Many symbol such as-copyright, less than etc.</a:t>
            </a:r>
            <a:r>
              <a:rPr lang="en-US" dirty="0" smtClean="0"/>
              <a:t> known as  about Entity.</a:t>
            </a:r>
          </a:p>
          <a:p>
            <a:r>
              <a:rPr lang="en-US" dirty="0"/>
              <a:t>The part’s of three of Entity.</a:t>
            </a:r>
          </a:p>
          <a:p>
            <a:pPr marL="816293" lvl="1" indent="-514350">
              <a:buFont typeface="+mj-lt"/>
              <a:buAutoNum type="romanUcPeriod"/>
            </a:pPr>
            <a:r>
              <a:rPr lang="en-US" dirty="0"/>
              <a:t>Every Entity start with sign of ampersand (&amp;).</a:t>
            </a:r>
          </a:p>
          <a:p>
            <a:pPr marL="816293" lvl="1" indent="-514350">
              <a:buFont typeface="+mj-lt"/>
              <a:buAutoNum type="romanUcPeriod"/>
            </a:pPr>
            <a:r>
              <a:rPr lang="en-US" dirty="0"/>
              <a:t>Then name of Entity such – copy.</a:t>
            </a:r>
          </a:p>
          <a:p>
            <a:pPr marL="816293" lvl="1" indent="-514350">
              <a:buFont typeface="+mj-lt"/>
              <a:buAutoNum type="romanUcPeriod"/>
            </a:pPr>
            <a:r>
              <a:rPr lang="en-US" dirty="0"/>
              <a:t>The end with sign of semicolon </a:t>
            </a:r>
            <a:r>
              <a:rPr lang="en-US" dirty="0" smtClean="0"/>
              <a:t>(;).</a:t>
            </a:r>
            <a:endParaRPr lang="en-US" dirty="0"/>
          </a:p>
          <a:p>
            <a:pPr marL="301943" lvl="1" indent="0">
              <a:buNone/>
            </a:pPr>
            <a:r>
              <a:rPr lang="en-US" dirty="0" smtClean="0"/>
              <a:t>Example - &amp;copy;</a:t>
            </a:r>
          </a:p>
          <a:p>
            <a:pPr marL="301943" lvl="1" indent="0">
              <a:buNone/>
            </a:pPr>
            <a:r>
              <a:rPr lang="en-US" dirty="0" smtClean="0"/>
              <a:t>Comment Demo of HTML &lt;!--This is HTML Comment demo--&gt;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Entity &amp; Comment of HTML 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2895600" y="1352551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644"/>
            <a:ext cx="9144000" cy="3055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2895600" y="1366004"/>
            <a:ext cx="31242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645"/>
            <a:ext cx="9144000" cy="3055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249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546</TotalTime>
  <Words>305</Words>
  <Application>Microsoft Office PowerPoint</Application>
  <PresentationFormat>On-screen Show (16:9)</PresentationFormat>
  <Paragraphs>114</Paragraphs>
  <Slides>23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Waveform</vt:lpstr>
      <vt:lpstr>PowerPoint Presentation</vt:lpstr>
      <vt:lpstr>HTML Programs</vt:lpstr>
      <vt:lpstr>Introduction of HTML </vt:lpstr>
      <vt:lpstr>Main Contain of HTML</vt:lpstr>
      <vt:lpstr>Basic Structure of HTML </vt:lpstr>
      <vt:lpstr>HTML Programs</vt:lpstr>
      <vt:lpstr>Tag &amp; Elements of HTML </vt:lpstr>
      <vt:lpstr>Attribute of HTML </vt:lpstr>
      <vt:lpstr>Entity &amp; Comment of HTML </vt:lpstr>
      <vt:lpstr>List of HTML </vt:lpstr>
      <vt:lpstr>HTML Programs</vt:lpstr>
      <vt:lpstr>Image adding of HTML </vt:lpstr>
      <vt:lpstr>div of HTML </vt:lpstr>
      <vt:lpstr>Audio &amp; Video of HTML </vt:lpstr>
      <vt:lpstr>HTML Programs</vt:lpstr>
      <vt:lpstr>Hyperlink of HTML </vt:lpstr>
      <vt:lpstr>IFrame of HTML </vt:lpstr>
      <vt:lpstr>HTML Programs</vt:lpstr>
      <vt:lpstr>Table of HTML </vt:lpstr>
      <vt:lpstr>HTML Programs</vt:lpstr>
      <vt:lpstr>Form of HTML </vt:lpstr>
      <vt:lpstr>Reference by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MD. RAHATUL ISLAM</cp:lastModifiedBy>
  <cp:revision>32</cp:revision>
  <dcterms:created xsi:type="dcterms:W3CDTF">2020-08-11T08:14:36Z</dcterms:created>
  <dcterms:modified xsi:type="dcterms:W3CDTF">2020-11-06T14:03:45Z</dcterms:modified>
</cp:coreProperties>
</file>